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29"/>
  </p:notesMasterIdLst>
  <p:handoutMasterIdLst>
    <p:handoutMasterId r:id="rId30"/>
  </p:handoutMasterIdLst>
  <p:sldIdLst>
    <p:sldId id="331" r:id="rId2"/>
    <p:sldId id="351" r:id="rId3"/>
    <p:sldId id="352" r:id="rId4"/>
    <p:sldId id="353" r:id="rId5"/>
    <p:sldId id="354" r:id="rId6"/>
    <p:sldId id="332" r:id="rId7"/>
    <p:sldId id="310" r:id="rId8"/>
    <p:sldId id="355" r:id="rId9"/>
    <p:sldId id="313" r:id="rId10"/>
    <p:sldId id="307" r:id="rId11"/>
    <p:sldId id="308" r:id="rId12"/>
    <p:sldId id="329" r:id="rId13"/>
    <p:sldId id="346" r:id="rId14"/>
    <p:sldId id="343" r:id="rId15"/>
    <p:sldId id="344" r:id="rId16"/>
    <p:sldId id="345" r:id="rId17"/>
    <p:sldId id="348" r:id="rId18"/>
    <p:sldId id="347" r:id="rId19"/>
    <p:sldId id="342" r:id="rId20"/>
    <p:sldId id="334" r:id="rId21"/>
    <p:sldId id="335" r:id="rId22"/>
    <p:sldId id="336" r:id="rId23"/>
    <p:sldId id="337" r:id="rId24"/>
    <p:sldId id="339" r:id="rId25"/>
    <p:sldId id="338" r:id="rId26"/>
    <p:sldId id="349" r:id="rId27"/>
    <p:sldId id="350" r:id="rId28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FD2"/>
    <a:srgbClr val="261D04"/>
    <a:srgbClr val="000000"/>
    <a:srgbClr val="808080"/>
    <a:srgbClr val="FCFCFC"/>
    <a:srgbClr val="E8E8E8"/>
    <a:srgbClr val="FFD84B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321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321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D2B2F3-EF6B-405D-BB88-C1D6D424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76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3251"/>
            <a:ext cx="5409562" cy="4473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321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321"/>
            <a:ext cx="2930574" cy="4976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11E14B5-5266-4148-A302-C5B982BAD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30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DF15AC-7C7B-4734-8F04-527D8E5EF31C}" type="slidenum">
              <a:rPr lang="ru-RU" altLang="zh-CN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zh-CN" smtClean="0"/>
          </a:p>
        </p:txBody>
      </p:sp>
    </p:spTree>
    <p:extLst>
      <p:ext uri="{BB962C8B-B14F-4D97-AF65-F5344CB8AC3E}">
        <p14:creationId xmlns:p14="http://schemas.microsoft.com/office/powerpoint/2010/main" val="125296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751582" y="5097006"/>
            <a:ext cx="6016947" cy="4825895"/>
          </a:xfrm>
          <a:prstGeom prst="rect">
            <a:avLst/>
          </a:prstGeom>
        </p:spPr>
        <p:txBody>
          <a:bodyPr lIns="92160" tIns="46080" rIns="92160" bIns="46080"/>
          <a:lstStyle/>
          <a:p>
            <a:endParaRPr lang="ru-RU" sz="2000" b="0" strike="noStrike" spc="-1" dirty="0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4257051" y="10193649"/>
            <a:ext cx="3263059" cy="5350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106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9D7122-DBA8-49B5-B378-010EB2D8CA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429FF-7A22-4C5C-A6F1-A680252BA6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55C43-9083-4777-BE48-12EC00ECB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83103-B89E-49F4-9252-CCE41C4294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DD26C-1B15-495F-8276-93D53492E0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F4FAA-13B8-4589-B512-A10426E6F7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CE393-A003-4EB6-9DFD-93693118C3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B4554D-EE0D-424C-9F42-210712CB84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1B35C-91D3-45C4-94B7-FD4D478D8A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8805C-C439-47AF-A4A4-B6FE82AC09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5C400-8BC0-424B-BBA4-61DFB0D1B3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ECD0-2D3A-4590-875A-CEF1E0DD5344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4FCAA-8D9F-4F5D-91E7-525734F2D58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11"/>
          <p:cNvGrpSpPr>
            <a:grpSpLocks/>
          </p:cNvGrpSpPr>
          <p:nvPr userDrawn="1"/>
        </p:nvGrpSpPr>
        <p:grpSpPr bwMode="auto">
          <a:xfrm>
            <a:off x="0" y="0"/>
            <a:ext cx="9156700" cy="6875463"/>
            <a:chOff x="0" y="0"/>
            <a:chExt cx="5768" cy="4331"/>
          </a:xfrm>
        </p:grpSpPr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332" y="0"/>
              <a:ext cx="5080" cy="4331"/>
              <a:chOff x="332" y="0"/>
              <a:chExt cx="5080" cy="4331"/>
            </a:xfrm>
          </p:grpSpPr>
          <p:sp>
            <p:nvSpPr>
              <p:cNvPr id="16" name="Line 13"/>
              <p:cNvSpPr>
                <a:spLocks noChangeShapeType="1"/>
              </p:cNvSpPr>
              <p:nvPr/>
            </p:nvSpPr>
            <p:spPr bwMode="gray">
              <a:xfrm>
                <a:off x="332" y="0"/>
                <a:ext cx="0" cy="3510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gray">
              <a:xfrm>
                <a:off x="1057" y="0"/>
                <a:ext cx="0" cy="4142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gray">
              <a:xfrm>
                <a:off x="1783" y="0"/>
                <a:ext cx="0" cy="4322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gray">
              <a:xfrm>
                <a:off x="2509" y="0"/>
                <a:ext cx="0" cy="4331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gray">
              <a:xfrm>
                <a:off x="3234" y="245"/>
                <a:ext cx="0" cy="4086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gray">
              <a:xfrm>
                <a:off x="3960" y="390"/>
                <a:ext cx="0" cy="3941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gray">
              <a:xfrm>
                <a:off x="4686" y="487"/>
                <a:ext cx="0" cy="3844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gray">
              <a:xfrm>
                <a:off x="5412" y="567"/>
                <a:ext cx="0" cy="3764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0" y="264"/>
              <a:ext cx="5768" cy="3538"/>
              <a:chOff x="0" y="264"/>
              <a:chExt cx="5768" cy="3538"/>
            </a:xfrm>
          </p:grpSpPr>
          <p:sp>
            <p:nvSpPr>
              <p:cNvPr id="10" name="Line 22"/>
              <p:cNvSpPr>
                <a:spLocks noChangeShapeType="1"/>
              </p:cNvSpPr>
              <p:nvPr/>
            </p:nvSpPr>
            <p:spPr bwMode="gray">
              <a:xfrm rot="5400000">
                <a:off x="1635" y="-1371"/>
                <a:ext cx="0" cy="3270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23"/>
              <p:cNvSpPr>
                <a:spLocks noChangeShapeType="1"/>
              </p:cNvSpPr>
              <p:nvPr/>
            </p:nvSpPr>
            <p:spPr bwMode="gray">
              <a:xfrm rot="5400000">
                <a:off x="2884" y="-1913"/>
                <a:ext cx="0" cy="5768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24"/>
              <p:cNvSpPr>
                <a:spLocks noChangeShapeType="1"/>
              </p:cNvSpPr>
              <p:nvPr/>
            </p:nvSpPr>
            <p:spPr bwMode="gray">
              <a:xfrm rot="5400000">
                <a:off x="2884" y="-1205"/>
                <a:ext cx="0" cy="5768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25"/>
              <p:cNvSpPr>
                <a:spLocks noChangeShapeType="1"/>
              </p:cNvSpPr>
              <p:nvPr/>
            </p:nvSpPr>
            <p:spPr bwMode="gray">
              <a:xfrm rot="5400000">
                <a:off x="2885" y="-497"/>
                <a:ext cx="0" cy="5766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26"/>
              <p:cNvSpPr>
                <a:spLocks noChangeShapeType="1"/>
              </p:cNvSpPr>
              <p:nvPr/>
            </p:nvSpPr>
            <p:spPr bwMode="gray">
              <a:xfrm rot="5400000">
                <a:off x="2885" y="211"/>
                <a:ext cx="0" cy="5766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gray">
              <a:xfrm rot="5400000">
                <a:off x="3192" y="1251"/>
                <a:ext cx="0" cy="5102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50195"/>
                  </a:srgbClr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FFCC00">
                    <a:alpha val="35001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#P457"/><Relationship Id="rId2" Type="http://schemas.openxmlformats.org/officeDocument/2006/relationships/hyperlink" Target="#P461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827585" y="1412875"/>
            <a:ext cx="698477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4000" dirty="0">
                <a:solidFill>
                  <a:srgbClr val="FF0000"/>
                </a:solidFill>
              </a:rPr>
              <a:t>         </a:t>
            </a:r>
            <a:r>
              <a:rPr lang="ru-RU" altLang="ru-RU" sz="4000" b="1" dirty="0" smtClean="0">
                <a:solidFill>
                  <a:srgbClr val="002060"/>
                </a:solidFill>
              </a:rPr>
              <a:t>Государственная итоговая аттестация 2024</a:t>
            </a:r>
            <a:endParaRPr lang="ru-RU" altLang="ru-RU" sz="40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67744" y="2852936"/>
            <a:ext cx="4752528" cy="316835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2980426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611188" y="285728"/>
            <a:ext cx="8137525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«Итоговое собеседование по русскому языку в 9 классах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dirty="0"/>
              <a:t>– это новая форма мониторинга качества образования, которая вводится для проверки навыков устной речи девятиклассников. </a:t>
            </a:r>
            <a:r>
              <a:rPr lang="ru-RU" b="1" dirty="0">
                <a:solidFill>
                  <a:srgbClr val="002060"/>
                </a:solidFill>
              </a:rPr>
              <a:t>Начиная с 2018-2019 учебного года, получение «зачета» на итоговом собеседовании является обязательным условием допуска к государственной итоговой аттестации».</a:t>
            </a:r>
          </a:p>
          <a:p>
            <a:r>
              <a:rPr lang="ru-RU" dirty="0"/>
              <a:t>Основной срок проведения этого испытания для всех </a:t>
            </a:r>
            <a:r>
              <a:rPr lang="ru-RU" dirty="0" smtClean="0"/>
              <a:t>девятиклассников в 202</a:t>
            </a:r>
            <a:r>
              <a:rPr lang="en-US" dirty="0" smtClean="0"/>
              <a:t>4</a:t>
            </a:r>
            <a:r>
              <a:rPr lang="ru-RU" dirty="0" smtClean="0"/>
              <a:t> году </a:t>
            </a:r>
            <a:r>
              <a:rPr lang="ru-RU" dirty="0"/>
              <a:t>-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вторая среда февраля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 smtClean="0"/>
              <a:t>Повторно допускаются к итоговому собеседованию по русскому языку в дополнительные сроки в текущем учебном году (</a:t>
            </a:r>
            <a:r>
              <a:rPr lang="ru-RU" b="1" dirty="0" smtClean="0"/>
              <a:t>во вторую рабочую среду марта и третий рабочий понедельник апреля</a:t>
            </a:r>
            <a:r>
              <a:rPr lang="ru-RU" dirty="0" smtClean="0"/>
              <a:t>) следующие обучающиеся:</a:t>
            </a:r>
          </a:p>
          <a:p>
            <a:pPr algn="just"/>
            <a:r>
              <a:rPr lang="ru-RU" dirty="0" smtClean="0"/>
              <a:t>получившие по итоговому собеседованию по русскому языку неудовлетворительный результат ("незачет");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не явившиеся </a:t>
            </a:r>
            <a:r>
              <a:rPr lang="ru-RU" dirty="0" smtClean="0"/>
              <a:t>на итоговое собеседование по русскому языку </a:t>
            </a:r>
            <a:r>
              <a:rPr lang="ru-RU" b="1" dirty="0" smtClean="0">
                <a:solidFill>
                  <a:srgbClr val="002060"/>
                </a:solidFill>
              </a:rPr>
              <a:t>по уважительным причинам (болезнь или иные обстоятельства), подтвержденным документально;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не завершившие </a:t>
            </a:r>
            <a:r>
              <a:rPr lang="ru-RU" dirty="0" smtClean="0"/>
              <a:t>итоговое собеседование по русскому языку </a:t>
            </a:r>
            <a:r>
              <a:rPr lang="ru-RU" b="1" dirty="0" smtClean="0">
                <a:solidFill>
                  <a:srgbClr val="002060"/>
                </a:solidFill>
              </a:rPr>
              <a:t>по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уважительным причинам </a:t>
            </a:r>
            <a:r>
              <a:rPr lang="ru-RU" dirty="0" smtClean="0"/>
              <a:t>(болезнь или иные обстоятельства), </a:t>
            </a:r>
            <a:r>
              <a:rPr lang="ru-RU" b="1" dirty="0" smtClean="0">
                <a:solidFill>
                  <a:srgbClr val="002060"/>
                </a:solidFill>
              </a:rPr>
              <a:t>подтвержденным документально.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Выпускники, имеющие академическую задолженность не допускаются к итоговому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собеседованию по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русскому языку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51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6"/>
            <a:ext cx="79296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Продолжительность проведения итогового собеседования </a:t>
            </a:r>
            <a:r>
              <a:rPr lang="ru-RU" u="sng" dirty="0" smtClean="0"/>
              <a:t>для каждого участника</a:t>
            </a:r>
            <a:r>
              <a:rPr lang="ru-RU" dirty="0" smtClean="0"/>
              <a:t> итогового собеседования составляет </a:t>
            </a:r>
            <a:r>
              <a:rPr lang="ru-RU" b="1" dirty="0" smtClean="0">
                <a:solidFill>
                  <a:srgbClr val="002060"/>
                </a:solidFill>
              </a:rPr>
              <a:t>в среднем 15 минут</a:t>
            </a:r>
            <a:r>
              <a:rPr lang="ru-RU" dirty="0" smtClean="0"/>
              <a:t>. Итоговое собеседование проводится в специально оборудованных для записи аудиозаписи аудиториях, в каждой из которых присутствует экзаменатор-собеседник и эксперт.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143116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Итоговое собеседование состоит из 4 заданий:</a:t>
            </a:r>
          </a:p>
          <a:p>
            <a:r>
              <a:rPr lang="ru-RU" dirty="0" smtClean="0"/>
              <a:t>1) чтение текста вслух (до 5 минут с подготовкой);</a:t>
            </a:r>
          </a:p>
          <a:p>
            <a:r>
              <a:rPr lang="ru-RU" dirty="0" smtClean="0"/>
              <a:t>2) выполнение задания по тексту (до 3 минут);</a:t>
            </a:r>
          </a:p>
          <a:p>
            <a:r>
              <a:rPr lang="ru-RU" dirty="0" smtClean="0"/>
              <a:t>3) монологическое высказывание по одной из выбранных тем (до 4 минут с подготовкой);</a:t>
            </a:r>
          </a:p>
          <a:p>
            <a:r>
              <a:rPr lang="ru-RU" dirty="0" smtClean="0"/>
              <a:t>4) диалог с экзаменатором-собеседником (до 3 минут).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929066"/>
            <a:ext cx="80010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Зачёт</a:t>
            </a:r>
            <a:r>
              <a:rPr lang="ru-RU" dirty="0" smtClean="0"/>
              <a:t> выставляется участникам, </a:t>
            </a:r>
            <a:r>
              <a:rPr lang="ru-RU" b="1" dirty="0" smtClean="0">
                <a:solidFill>
                  <a:srgbClr val="002060"/>
                </a:solidFill>
              </a:rPr>
              <a:t>набравшим минимальное количество баллов</a:t>
            </a:r>
            <a:r>
              <a:rPr lang="ru-RU" dirty="0" smtClean="0"/>
              <a:t>, определенное критериями оценивания выполнения заданий контрольных измерительных материалов для проведения итогового собеседования по русскому языку. </a:t>
            </a:r>
            <a:r>
              <a:rPr lang="ru-RU" b="1" dirty="0" smtClean="0">
                <a:solidFill>
                  <a:srgbClr val="002060"/>
                </a:solidFill>
              </a:rPr>
              <a:t>Общее количество баллов за выполнение всей работы – 19</a:t>
            </a:r>
            <a:r>
              <a:rPr lang="ru-RU" b="1" dirty="0" smtClean="0"/>
              <a:t>. </a:t>
            </a:r>
            <a:r>
              <a:rPr lang="ru-RU" dirty="0" smtClean="0"/>
              <a:t>Участник итогового собеседования получает </a:t>
            </a:r>
            <a:r>
              <a:rPr lang="ru-RU" b="1" dirty="0" smtClean="0">
                <a:solidFill>
                  <a:srgbClr val="002060"/>
                </a:solidFill>
              </a:rPr>
              <a:t>зачёт</a:t>
            </a:r>
            <a:r>
              <a:rPr lang="ru-RU" dirty="0" smtClean="0"/>
              <a:t> в случае, если за выполнение всей работы он набрал </a:t>
            </a:r>
            <a:r>
              <a:rPr lang="ru-RU" b="1" dirty="0" smtClean="0">
                <a:solidFill>
                  <a:srgbClr val="002060"/>
                </a:solidFill>
              </a:rPr>
              <a:t>10 или более баллов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04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115615" y="214313"/>
            <a:ext cx="7542608" cy="148649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</a:rPr>
              <a:t>Порядок проведения </a:t>
            </a:r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</a:rPr>
              <a:t>ГИА</a:t>
            </a:r>
            <a:r>
              <a:rPr lang="ru-RU" sz="2800" b="1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</a:rPr>
              <a:t/>
            </a:r>
            <a:br>
              <a:rPr lang="ru-RU" sz="2800" b="1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</a:rPr>
            </a:br>
            <a:endParaRPr lang="ru-RU" sz="2800" b="1" dirty="0">
              <a:ln w="1905"/>
              <a:solidFill>
                <a:srgbClr val="FF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</a:endParaRPr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539552" y="1989138"/>
            <a:ext cx="7776865" cy="4752230"/>
          </a:xfrm>
        </p:spPr>
        <p:txBody>
          <a:bodyPr>
            <a:normAutofit fontScale="85000" lnSpcReduction="20000"/>
          </a:bodyPr>
          <a:lstStyle/>
          <a:p>
            <a:pPr marL="80963" indent="0" algn="ctr" eaLnBrk="1" hangingPunct="1">
              <a:buFont typeface="Wingdings 2" panose="05020102010507070707" pitchFamily="18" charset="2"/>
              <a:buNone/>
            </a:pPr>
            <a:r>
              <a:rPr lang="ru-RU" altLang="zh-CN" sz="2800" dirty="0" smtClean="0">
                <a:cs typeface="华文中宋"/>
              </a:rPr>
              <a:t>    </a:t>
            </a:r>
            <a:r>
              <a:rPr lang="ru-RU" altLang="ru-RU" sz="2800" dirty="0" smtClean="0"/>
              <a:t> </a:t>
            </a:r>
            <a:r>
              <a:rPr lang="ru-RU" altLang="ru-RU" sz="2400" dirty="0" smtClean="0"/>
              <a:t>В аудитории не более </a:t>
            </a:r>
            <a:r>
              <a:rPr lang="ru-RU" altLang="ru-RU" sz="2400" b="1" dirty="0" smtClean="0">
                <a:solidFill>
                  <a:srgbClr val="2C3F71"/>
                </a:solidFill>
              </a:rPr>
              <a:t>15 участников </a:t>
            </a:r>
            <a:r>
              <a:rPr lang="ru-RU" altLang="ru-RU" sz="2400" dirty="0" smtClean="0"/>
              <a:t>ГИА</a:t>
            </a:r>
            <a:r>
              <a:rPr lang="ru-RU" altLang="zh-CN" sz="2400" dirty="0" smtClean="0">
                <a:cs typeface="华文中宋"/>
              </a:rPr>
              <a:t>    </a:t>
            </a:r>
          </a:p>
          <a:p>
            <a:pPr marL="80963" indent="0" algn="just" eaLnBrk="1" hangingPunct="1">
              <a:buFont typeface="Wingdings 2" panose="05020102010507070707" pitchFamily="18" charset="2"/>
              <a:buNone/>
            </a:pP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     При проведении экзаменов в каждой аудитории присутствуют 2 </a:t>
            </a:r>
            <a:r>
              <a:rPr lang="ru-RU" altLang="zh-CN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организатора</a:t>
            </a: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 и независимый </a:t>
            </a:r>
            <a:r>
              <a:rPr lang="ru-RU" altLang="zh-CN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общественный наблюдатель</a:t>
            </a: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. </a:t>
            </a:r>
          </a:p>
          <a:p>
            <a:pPr marL="80963" indent="0" algn="just">
              <a:buNone/>
            </a:pPr>
            <a:r>
              <a:rPr lang="ru-RU" sz="2600" dirty="0"/>
              <a:t>Участники ГИА рассаживаются за рабочие места в соответствии с проведенным распределением. Изменение рабочего места не допускается</a:t>
            </a:r>
            <a:r>
              <a:rPr lang="ru-RU" sz="2000" dirty="0"/>
              <a:t>.</a:t>
            </a: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 </a:t>
            </a:r>
          </a:p>
          <a:p>
            <a:pPr marL="80963" indent="0" algn="just" eaLnBrk="1" hangingPunct="1">
              <a:buFont typeface="Wingdings 2" panose="05020102010507070707" pitchFamily="18" charset="2"/>
              <a:buNone/>
            </a:pP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    </a:t>
            </a:r>
            <a:r>
              <a:rPr lang="ru-RU" altLang="zh-CN" sz="2400" u="sng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Организаторы </a:t>
            </a: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в аудитории  осуществляют действия, задаваемые регламентом экзамена по конкретному предмету</a:t>
            </a:r>
            <a:r>
              <a:rPr lang="en-US" altLang="ru-RU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  <a:endParaRPr lang="ru-RU" altLang="zh-CN" sz="2400" dirty="0" smtClean="0">
              <a:solidFill>
                <a:srgbClr val="002060"/>
              </a:solidFill>
              <a:latin typeface="Calibri" panose="020F0502020204030204" pitchFamily="34" charset="0"/>
              <a:cs typeface="华文中宋"/>
            </a:endParaRPr>
          </a:p>
          <a:p>
            <a:pPr marL="80963" indent="0" algn="just">
              <a:buNone/>
            </a:pPr>
            <a:r>
              <a:rPr lang="ru-RU" altLang="zh-CN" sz="24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     </a:t>
            </a:r>
            <a:r>
              <a:rPr lang="ru-RU" altLang="zh-CN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华文中宋"/>
              </a:rPr>
              <a:t>В </a:t>
            </a:r>
            <a:r>
              <a:rPr lang="ru-RU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华文中宋"/>
              </a:rPr>
              <a:t>каждой аудитории </a:t>
            </a:r>
            <a:r>
              <a:rPr lang="ru-RU" altLang="zh-CN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华文中宋"/>
              </a:rPr>
              <a:t>проведения ОГЭ, ЕГЭ ведётся видеонаблюдение</a:t>
            </a:r>
            <a:r>
              <a:rPr lang="ru-RU" altLang="zh-CN" sz="22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.</a:t>
            </a:r>
          </a:p>
          <a:p>
            <a:pPr marL="80963" indent="0" algn="just">
              <a:buNone/>
            </a:pPr>
            <a:r>
              <a:rPr lang="ru-RU" altLang="zh-CN" sz="2800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     </a:t>
            </a:r>
            <a:r>
              <a:rPr lang="ru-RU" altLang="zh-CN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华文中宋"/>
              </a:rPr>
              <a:t>Категорически запрещается проносить в ППЭ любые средства связи и источники информации на любых носителях. </a:t>
            </a:r>
          </a:p>
          <a:p>
            <a:pPr marL="80963" indent="0" algn="ctr">
              <a:buNone/>
            </a:pPr>
            <a:r>
              <a:rPr lang="ru-RU" altLang="zh-CN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华文中宋"/>
              </a:rPr>
              <a:t>За нарушения порядка проведения ГИА выпускник удаляется с экзамена без права пересдачи в текущем учебном году.</a:t>
            </a:r>
          </a:p>
          <a:p>
            <a:pPr marL="80963" indent="0" algn="just">
              <a:buNone/>
            </a:pPr>
            <a:endParaRPr lang="ru-RU" altLang="zh-CN" sz="2800" b="1" dirty="0" smtClean="0">
              <a:solidFill>
                <a:srgbClr val="002060"/>
              </a:solidFill>
              <a:latin typeface="Calibri" panose="020F0502020204030204" pitchFamily="34" charset="0"/>
              <a:cs typeface="华文中宋"/>
            </a:endParaRPr>
          </a:p>
          <a:p>
            <a:pPr marL="80963" indent="0" eaLnBrk="1" hangingPunct="1">
              <a:buFont typeface="Wingdings 2" panose="05020102010507070707" pitchFamily="18" charset="2"/>
              <a:buNone/>
            </a:pPr>
            <a:endParaRPr lang="ru-RU" altLang="zh-CN" sz="2800" dirty="0" smtClean="0">
              <a:cs typeface="华文中宋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052736"/>
            <a:ext cx="7560841" cy="9364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ru-RU" sz="2400" b="1" noProof="1" smtClean="0">
                <a:solidFill>
                  <a:srgbClr val="FF0000"/>
                </a:solidFill>
                <a:cs typeface="Arial" pitchFamily="34" charset="0"/>
              </a:rPr>
              <a:t>Все   государственные  экзамены </a:t>
            </a:r>
            <a:r>
              <a:rPr lang="ru-RU" sz="2400" b="1" noProof="1">
                <a:solidFill>
                  <a:srgbClr val="FF0000"/>
                </a:solidFill>
                <a:cs typeface="Arial" pitchFamily="34" charset="0"/>
              </a:rPr>
              <a:t>выпускники сдают в пунктах проведения экзаменов (ППЭ)</a:t>
            </a:r>
          </a:p>
        </p:txBody>
      </p:sp>
    </p:spTree>
    <p:extLst>
      <p:ext uri="{BB962C8B-B14F-4D97-AF65-F5344CB8AC3E}">
        <p14:creationId xmlns:p14="http://schemas.microsoft.com/office/powerpoint/2010/main" val="3031904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Допуск участников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В случае отсутствия у участника ГИА документа, удостоверяющего личность, при наличии его в списках распределения в данный ППЭ, он допускается в ППЭ после подтверждения его личности сопровождающим.</a:t>
            </a:r>
          </a:p>
          <a:p>
            <a:pPr algn="just"/>
            <a:r>
              <a:rPr lang="ru-RU" dirty="0"/>
              <a:t>В случае если участник ГИА опоздал на экзамен, начало которого устанавливается едиными расписаниями проведения ОГЭ, </a:t>
            </a:r>
            <a:r>
              <a:rPr lang="ru-RU" dirty="0" smtClean="0"/>
              <a:t>ГВЭ, </a:t>
            </a:r>
            <a:r>
              <a:rPr lang="ru-RU" dirty="0"/>
              <a:t>он допускается в ППЭ к сдаче экзамена, при этом время окончания экзамена, зафиксированное на доске (информационном стенде) организаторами в соответствии с </a:t>
            </a:r>
            <a:r>
              <a:rPr lang="ru-RU" b="1" dirty="0">
                <a:solidFill>
                  <a:srgbClr val="002060"/>
                </a:solidFill>
                <a:hlinkClick r:id="rId2" action="ppaction://hlinkfile" tooltip="По указанию организаторов участники ГИА заполняют регистрационные поля бланков. Организаторы проверяют правильность заполнения участниками ГИА регистрационных полей бланков. По завершении заполнения регистрационных полей бланков всеми участниками ГИА орга"/>
              </a:rPr>
              <a:t>абзацем седьмым пункта </a:t>
            </a:r>
            <a:r>
              <a:rPr lang="ru-RU" b="1" dirty="0" smtClean="0">
                <a:solidFill>
                  <a:srgbClr val="002060"/>
                </a:solidFill>
                <a:hlinkClick r:id="rId2" action="ppaction://hlinkfile" tooltip="По указанию организаторов участники ГИА заполняют регистрационные поля бланков. Организаторы проверяют правильность заполнения участниками ГИА регистрационных полей бланков. По завершении заполнения регистрационных полей бланков всеми участниками ГИА орга"/>
              </a:rPr>
              <a:t>61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/>
              <a:t>Порядка проведения ГИА</a:t>
            </a:r>
            <a:r>
              <a:rPr lang="ru-RU" dirty="0" smtClean="0"/>
              <a:t>, </a:t>
            </a:r>
            <a:r>
              <a:rPr lang="ru-RU" dirty="0"/>
              <a:t>не продлевается, инструктаж, проводимый организаторами в соответствии с </a:t>
            </a:r>
            <a:r>
              <a:rPr lang="ru-RU" b="1" dirty="0">
                <a:solidFill>
                  <a:srgbClr val="002060"/>
                </a:solidFill>
                <a:hlinkClick r:id="rId3" action="ppaction://hlinkfile" tooltip="До начала экзамена организаторы проводят инструктаж участников ГИА, в том числе информируют о порядке проведения экзамена, об основаниях для удаления из ППЭ, о процедуре досрочного завершения экзамена по объективным причинам, правилах заполнения бланков и"/>
              </a:rPr>
              <a:t>абзацем третьим пункта </a:t>
            </a:r>
            <a:r>
              <a:rPr lang="ru-RU" b="1" dirty="0" smtClean="0">
                <a:solidFill>
                  <a:srgbClr val="002060"/>
                </a:solidFill>
                <a:hlinkClick r:id="rId3" action="ppaction://hlinkfile" tooltip="До начала экзамена организаторы проводят инструктаж участников ГИА, в том числе информируют о порядке проведения экзамена, об основаниях для удаления из ППЭ, о процедуре досрочного завершения экзамена по объективным причинам, правилах заполнения бланков и"/>
              </a:rPr>
              <a:t>61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/>
              <a:t>Порядка проведения ГИА</a:t>
            </a:r>
            <a:r>
              <a:rPr lang="ru-RU" dirty="0" smtClean="0"/>
              <a:t>, </a:t>
            </a:r>
            <a:r>
              <a:rPr lang="ru-RU" dirty="0"/>
              <a:t>не проводится (за исключением, когда в аудитории нет других участников ГИА), о чем сообщается участнику ГИА.</a:t>
            </a:r>
          </a:p>
        </p:txBody>
      </p:sp>
    </p:spTree>
    <p:extLst>
      <p:ext uri="{BB962C8B-B14F-4D97-AF65-F5344CB8AC3E}">
        <p14:creationId xmlns:p14="http://schemas.microsoft.com/office/powerpoint/2010/main" val="3689914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Обработка, проверка экзаменационных работ участников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ГИА и их оценивание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Обработка включает в себя:</a:t>
            </a:r>
          </a:p>
          <a:p>
            <a:pPr marL="0" indent="0" algn="just">
              <a:buNone/>
            </a:pPr>
            <a:r>
              <a:rPr lang="ru-RU" sz="2000" dirty="0"/>
              <a:t>1) сканирование бланков, дополнительных бланков;</a:t>
            </a:r>
          </a:p>
          <a:p>
            <a:pPr marL="0" indent="0" algn="just">
              <a:buNone/>
            </a:pPr>
            <a:r>
              <a:rPr lang="ru-RU" sz="2000" dirty="0"/>
              <a:t>2) распознавание информации, внесенной в бланки, дополнительные бланки</a:t>
            </a:r>
            <a:r>
              <a:rPr lang="ru-RU" sz="2000" dirty="0" smtClean="0"/>
              <a:t>;</a:t>
            </a:r>
          </a:p>
          <a:p>
            <a:pPr marL="0" indent="0" algn="just">
              <a:buNone/>
            </a:pPr>
            <a:r>
              <a:rPr lang="ru-RU" sz="2000" dirty="0"/>
              <a:t>3) сверку распознанной информации с оригинальной информацией, внесенной в бланки, дополнительные бланки;</a:t>
            </a:r>
          </a:p>
          <a:p>
            <a:pPr marL="0" indent="0" algn="just">
              <a:buNone/>
            </a:pPr>
            <a:r>
              <a:rPr lang="ru-RU" sz="2000" dirty="0"/>
              <a:t>4) сверку ответов участников ГИА на каждое задание КИМ с кратким ответом с перечнем кратких ответов, которые должны быть засчитаны верными;</a:t>
            </a:r>
          </a:p>
          <a:p>
            <a:pPr marL="0" indent="0" algn="just">
              <a:buNone/>
            </a:pPr>
            <a:r>
              <a:rPr lang="ru-RU" sz="2000" dirty="0"/>
              <a:t>5) обеспечение предметных комиссий обезличенными копиями бланков, дополнительных бланков, файлами с цифровой аудиозаписью устных ответов, а также протоколами проверки;</a:t>
            </a:r>
          </a:p>
          <a:p>
            <a:pPr marL="0" indent="0" algn="just">
              <a:buNone/>
            </a:pPr>
            <a:r>
              <a:rPr lang="ru-RU" sz="2000" dirty="0"/>
              <a:t>6) сканирование, распознавание и сверку распознанной информации с оригинальной информацией, внесенной в протоколы проверки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Записи на КИМ, черновиках не обрабатываются и не проверяются.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4999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 Обработка и проверка экзаменационных работ должны завершиться в следующие сроки: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dirty="0"/>
              <a:t>) по экзаменам, проведенным в основной период проведения ГИА, - не позднее десяти календарных дней после проведения соответствующего экзамена;</a:t>
            </a:r>
          </a:p>
          <a:p>
            <a:pPr marL="0" indent="0" algn="just">
              <a:buNone/>
            </a:pPr>
            <a:r>
              <a:rPr lang="ru-RU" dirty="0"/>
              <a:t>2) по экзаменам, проведенным в досрочный и дополнительный периоды проведения ГИА, в резервные сроки каждого из периодов проведения ГИА, - не позднее пяти календарных дней после проведения соответствующего экзамена.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Непосредственно по завершении обработки и проверки экзаменационных работ РЦОИ направляет в </a:t>
            </a:r>
            <a:r>
              <a:rPr lang="ru-RU" b="1" dirty="0" smtClean="0">
                <a:solidFill>
                  <a:srgbClr val="002060"/>
                </a:solidFill>
              </a:rPr>
              <a:t>департамент образования </a:t>
            </a:r>
            <a:r>
              <a:rPr lang="ru-RU" b="1" dirty="0">
                <a:solidFill>
                  <a:srgbClr val="002060"/>
                </a:solidFill>
              </a:rPr>
              <a:t>результаты обработки и проверки экзаменационных работ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Полученные результаты в первичных баллах (сумма баллов за правильно выполненные задания КИМ) РЦОИ </a:t>
            </a:r>
            <a:r>
              <a:rPr lang="ru-RU" dirty="0" smtClean="0"/>
              <a:t>переводит </a:t>
            </a:r>
            <a:r>
              <a:rPr lang="ru-RU" dirty="0"/>
              <a:t>в пятибалльную систему оценивания.</a:t>
            </a:r>
          </a:p>
        </p:txBody>
      </p:sp>
    </p:spTree>
    <p:extLst>
      <p:ext uri="{BB962C8B-B14F-4D97-AF65-F5344CB8AC3E}">
        <p14:creationId xmlns:p14="http://schemas.microsoft.com/office/powerpoint/2010/main" val="2875231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Утверждение, изменение и (или) аннулирование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результатов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algn="just"/>
            <a:r>
              <a:rPr lang="ru-RU" sz="2200" dirty="0"/>
              <a:t>По завершении проверки экзаменационных работ РЦОИ </a:t>
            </a:r>
            <a:r>
              <a:rPr lang="ru-RU" sz="2200" dirty="0" smtClean="0"/>
              <a:t>передает </a:t>
            </a:r>
            <a:r>
              <a:rPr lang="ru-RU" sz="2200" dirty="0"/>
              <a:t>в ГЭК результаты ГИА.</a:t>
            </a:r>
          </a:p>
          <a:p>
            <a:pPr algn="just"/>
            <a:r>
              <a:rPr lang="ru-RU" sz="2200" dirty="0"/>
              <a:t>Председатель ГЭК рассматривает результаты ГИА по каждому учебному предмету и принимает решение об их утверждении, изменении и (или) аннулировании.</a:t>
            </a:r>
          </a:p>
          <a:p>
            <a:pPr algn="just"/>
            <a:r>
              <a:rPr lang="ru-RU" sz="2200" dirty="0"/>
              <a:t>Утверждение результатов ГИА осуществляется в течение одного рабочего дня, следующего за днем получения результатов проверки экзаменационных работ.</a:t>
            </a:r>
          </a:p>
          <a:p>
            <a:pPr algn="just"/>
            <a:r>
              <a:rPr lang="ru-RU" sz="2200" dirty="0" smtClean="0"/>
              <a:t>В </a:t>
            </a:r>
            <a:r>
              <a:rPr lang="ru-RU" sz="2200" dirty="0"/>
              <a:t>случае если апелляционной комиссией была удовлетворена апелляция участника ГИА о нарушении Порядка, председатель ГЭК принимает решение об аннулировании результата ГИА данного участника ГИА по соответствующему учебному предмету, а также о его допуске к ГИА по соответствующему учебному предмету в резервные сроки</a:t>
            </a:r>
          </a:p>
        </p:txBody>
      </p:sp>
    </p:spTree>
    <p:extLst>
      <p:ext uri="{BB962C8B-B14F-4D97-AF65-F5344CB8AC3E}">
        <p14:creationId xmlns:p14="http://schemas.microsoft.com/office/powerpoint/2010/main" val="2873208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Оценка результатов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При проведении ГИА по учебным предметам используется пятибалльная система оценивания.</a:t>
            </a:r>
          </a:p>
          <a:p>
            <a:pPr marL="0" indent="0" algn="just">
              <a:buNone/>
            </a:pPr>
            <a:r>
              <a:rPr lang="ru-RU" dirty="0"/>
              <a:t>Результаты ГИА признаются удовлетворительными, а участники ГИА признаются успешно прошедшими ГИА в случае, если участник ГИА по сдаваемым учебным предметам набрал минимальное количество первичных баллов, определенное </a:t>
            </a:r>
            <a:r>
              <a:rPr lang="ru-RU" dirty="0" smtClean="0"/>
              <a:t>органами исполнительной власти.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315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7162921" y="6453360"/>
            <a:ext cx="1977480" cy="35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CustomShape 2"/>
          <p:cNvSpPr/>
          <p:nvPr/>
        </p:nvSpPr>
        <p:spPr>
          <a:xfrm>
            <a:off x="7580161" y="22320"/>
            <a:ext cx="1559880" cy="834480"/>
          </a:xfrm>
          <a:prstGeom prst="rect">
            <a:avLst/>
          </a:prstGeom>
          <a:solidFill>
            <a:schemeClr val="bg1"/>
          </a:solidFill>
          <a:ln w="9360">
            <a:solidFill>
              <a:schemeClr val="bg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3"/>
          <p:cNvSpPr/>
          <p:nvPr/>
        </p:nvSpPr>
        <p:spPr>
          <a:xfrm>
            <a:off x="463662" y="548680"/>
            <a:ext cx="8604448" cy="7463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8" tIns="44994" rIns="89988" bIns="44994"/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Шкала пересчета первичного балла за выполнение</a:t>
            </a:r>
          </a:p>
          <a:p>
            <a:pPr>
              <a:lnSpc>
                <a:spcPct val="100000"/>
              </a:lnSpc>
            </a:pPr>
            <a:r>
              <a:rPr lang="ru-RU" sz="2000" b="1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экзаменационной работы ОГЭ в отметку по пятибалльной шкале </a:t>
            </a:r>
          </a:p>
        </p:txBody>
      </p:sp>
      <p:sp>
        <p:nvSpPr>
          <p:cNvPr id="129" name="CustomShape 20"/>
          <p:cNvSpPr/>
          <p:nvPr/>
        </p:nvSpPr>
        <p:spPr>
          <a:xfrm>
            <a:off x="8507520" y="654696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8" tIns="44994" rIns="89988" bIns="44994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10</a:t>
            </a:r>
            <a:endParaRPr lang="ru-RU" sz="1000" spc="-1" dirty="0">
              <a:latin typeface="Arial"/>
            </a:endParaRPr>
          </a:p>
        </p:txBody>
      </p:sp>
      <p:sp>
        <p:nvSpPr>
          <p:cNvPr id="23" name="CustomShape 4"/>
          <p:cNvSpPr/>
          <p:nvPr/>
        </p:nvSpPr>
        <p:spPr>
          <a:xfrm>
            <a:off x="496441" y="1340768"/>
            <a:ext cx="296280" cy="37260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263503" y="1558638"/>
          <a:ext cx="8573878" cy="39585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62794">
                  <a:extLst>
                    <a:ext uri="{9D8B030D-6E8A-4147-A177-3AD203B41FA5}">
                      <a16:colId xmlns="" xmlns:a16="http://schemas.microsoft.com/office/drawing/2014/main" val="4177430690"/>
                    </a:ext>
                  </a:extLst>
                </a:gridCol>
                <a:gridCol w="1577771">
                  <a:extLst>
                    <a:ext uri="{9D8B030D-6E8A-4147-A177-3AD203B41FA5}">
                      <a16:colId xmlns="" xmlns:a16="http://schemas.microsoft.com/office/drawing/2014/main" val="3965237667"/>
                    </a:ext>
                  </a:extLst>
                </a:gridCol>
                <a:gridCol w="1577771">
                  <a:extLst>
                    <a:ext uri="{9D8B030D-6E8A-4147-A177-3AD203B41FA5}">
                      <a16:colId xmlns="" xmlns:a16="http://schemas.microsoft.com/office/drawing/2014/main" val="4259076554"/>
                    </a:ext>
                  </a:extLst>
                </a:gridCol>
                <a:gridCol w="1577771">
                  <a:extLst>
                    <a:ext uri="{9D8B030D-6E8A-4147-A177-3AD203B41FA5}">
                      <a16:colId xmlns="" xmlns:a16="http://schemas.microsoft.com/office/drawing/2014/main" val="1400176937"/>
                    </a:ext>
                  </a:extLst>
                </a:gridCol>
                <a:gridCol w="1577771">
                  <a:extLst>
                    <a:ext uri="{9D8B030D-6E8A-4147-A177-3AD203B41FA5}">
                      <a16:colId xmlns="" xmlns:a16="http://schemas.microsoft.com/office/drawing/2014/main" val="248190149"/>
                    </a:ext>
                  </a:extLst>
                </a:gridCol>
              </a:tblGrid>
              <a:tr h="497077"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383A3A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383A3A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«2»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383A3A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«3»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383A3A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«4»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383A3A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«5»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78490970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11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0170"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25 - 33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34 - 39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365817"/>
                  </a:ext>
                </a:extLst>
              </a:tr>
              <a:tr h="347635">
                <a:tc>
                  <a:txBody>
                    <a:bodyPr/>
                    <a:lstStyle/>
                    <a:p>
                      <a:pPr marL="292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8 - 14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15 - 21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22 - 32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3429348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0 - 9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10 - 19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20 - 30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31 - 40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4159859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0 - 8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9 - 17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18 - 26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27 - 34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8187831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0 - 12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13 - 25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26 - 36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37 - 46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9487749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0 - 11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12 - 19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20 - 26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27 - 32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1906427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Обществознание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0 - 14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15 - 24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25 - 33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34 - 39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8575286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Литература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0 - 11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12 - 19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20 - 26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27 - 33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1174574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История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0 - 12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13 - 23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24 - 34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35 - 44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307799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Информатика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5 - 11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12 - 17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18 - 22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2523688"/>
                  </a:ext>
                </a:extLst>
              </a:tr>
              <a:tr h="343692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Иностранный язык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0 - 28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29 - 45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FD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46 - 58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59 - 70</a:t>
                      </a: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457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728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882352"/>
          </a:xfr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210">
              <a:buClr>
                <a:schemeClr val="accent1"/>
              </a:buClr>
              <a:buSzPct val="80000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Апелляция</a:t>
            </a:r>
            <a:endParaRPr lang="ru-RU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915" name="Содержимое 6"/>
          <p:cNvSpPr>
            <a:spLocks noGrp="1" noChangeArrowheads="1"/>
          </p:cNvSpPr>
          <p:nvPr>
            <p:ph idx="1"/>
          </p:nvPr>
        </p:nvSpPr>
        <p:spPr>
          <a:xfrm>
            <a:off x="755576" y="1196975"/>
            <a:ext cx="8074145" cy="4493538"/>
          </a:xfrm>
        </p:spPr>
        <p:txBody>
          <a:bodyPr wrap="square">
            <a:spAutoFit/>
          </a:bodyPr>
          <a:lstStyle/>
          <a:p>
            <a:pPr marL="0" indent="0" algn="just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200" dirty="0" smtClean="0">
                <a:latin typeface="Arial" panose="020B0604020202020204" pitchFamily="34" charset="0"/>
              </a:rPr>
              <a:t>Для обеспечения права на объективное оценивание участникам ГИА предоставляется право подать в </a:t>
            </a:r>
            <a:r>
              <a:rPr lang="ru-RU" altLang="ru-RU" sz="2200" u="sng" dirty="0" smtClean="0">
                <a:latin typeface="Arial" panose="020B0604020202020204" pitchFamily="34" charset="0"/>
              </a:rPr>
              <a:t>письменной форме апелляцию: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о нарушении установленного порядка проведения ГИА; </a:t>
            </a:r>
          </a:p>
          <a:p>
            <a:pPr marL="0" inden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о несогласии с выставленными баллами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2200" u="sng" dirty="0" smtClean="0">
                <a:latin typeface="Arial" panose="020B0604020202020204" pitchFamily="34" charset="0"/>
              </a:rPr>
              <a:t>Не рассматриваются апелляции: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 smtClean="0">
                <a:latin typeface="Arial" panose="020B0604020202020204" pitchFamily="34" charset="0"/>
              </a:rPr>
              <a:t>по вопросам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содержания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и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структуры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dirty="0" smtClean="0">
                <a:latin typeface="Arial" panose="020B0604020202020204" pitchFamily="34" charset="0"/>
              </a:rPr>
              <a:t>заданий по учебным предметам;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 smtClean="0">
                <a:latin typeface="Arial" panose="020B0604020202020204" pitchFamily="34" charset="0"/>
              </a:rPr>
              <a:t>по вопросам, связанным 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с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нарушением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участником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dirty="0" smtClean="0">
                <a:latin typeface="Arial" panose="020B0604020202020204" pitchFamily="34" charset="0"/>
              </a:rPr>
              <a:t>ГИА установленного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порядка проведения ГИА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 smtClean="0">
                <a:latin typeface="Arial" panose="020B0604020202020204" pitchFamily="34" charset="0"/>
              </a:rPr>
              <a:t>по вопросам, связанным 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с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неправильным оформлением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dirty="0" smtClean="0">
                <a:latin typeface="Arial" panose="020B0604020202020204" pitchFamily="34" charset="0"/>
              </a:rPr>
              <a:t>участником ГИА экзаменационной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работы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  <a:endParaRPr lang="ru-RU" altLang="ru-RU" sz="2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1958"/>
      </p:ext>
    </p:extLst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41" y="332656"/>
            <a:ext cx="8160907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51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882352"/>
          </a:xfr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210">
              <a:buClr>
                <a:schemeClr val="accent1"/>
              </a:buClr>
              <a:buSzPct val="80000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Апелляция</a:t>
            </a:r>
            <a:endParaRPr lang="ru-RU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915" name="Содержимое 6"/>
          <p:cNvSpPr>
            <a:spLocks noGrp="1" noChangeArrowheads="1"/>
          </p:cNvSpPr>
          <p:nvPr>
            <p:ph idx="1"/>
          </p:nvPr>
        </p:nvSpPr>
        <p:spPr>
          <a:xfrm>
            <a:off x="755576" y="1196975"/>
            <a:ext cx="8074145" cy="4493538"/>
          </a:xfrm>
        </p:spPr>
        <p:txBody>
          <a:bodyPr wrap="square">
            <a:spAutoFit/>
          </a:bodyPr>
          <a:lstStyle/>
          <a:p>
            <a:pPr marL="0" indent="0" algn="just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200" dirty="0" smtClean="0">
                <a:latin typeface="Arial" panose="020B0604020202020204" pitchFamily="34" charset="0"/>
              </a:rPr>
              <a:t>Для обеспечения права на объективное оценивание участникам ГИА предоставляется право подать в </a:t>
            </a:r>
            <a:r>
              <a:rPr lang="ru-RU" altLang="ru-RU" sz="2200" u="sng" dirty="0" smtClean="0">
                <a:latin typeface="Arial" panose="020B0604020202020204" pitchFamily="34" charset="0"/>
              </a:rPr>
              <a:t>письменной форме апелляцию: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о нарушении установленного порядка проведения ГИА; </a:t>
            </a:r>
          </a:p>
          <a:p>
            <a:pPr marL="0" inden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о несогласии с выставленными баллами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2200" u="sng" dirty="0" smtClean="0">
                <a:latin typeface="Arial" panose="020B0604020202020204" pitchFamily="34" charset="0"/>
              </a:rPr>
              <a:t>Не рассматриваются апелляции: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 smtClean="0">
                <a:latin typeface="Arial" panose="020B0604020202020204" pitchFamily="34" charset="0"/>
              </a:rPr>
              <a:t>по вопросам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содержания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и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структуры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dirty="0" smtClean="0">
                <a:latin typeface="Arial" panose="020B0604020202020204" pitchFamily="34" charset="0"/>
              </a:rPr>
              <a:t>заданий по учебным предметам;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 smtClean="0">
                <a:latin typeface="Arial" panose="020B0604020202020204" pitchFamily="34" charset="0"/>
              </a:rPr>
              <a:t>по вопросам, связанным 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с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нарушением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участником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dirty="0" smtClean="0">
                <a:latin typeface="Arial" panose="020B0604020202020204" pitchFamily="34" charset="0"/>
              </a:rPr>
              <a:t>ГИА установленного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порядка проведения ГИА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 algn="just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2200" dirty="0" smtClean="0">
                <a:latin typeface="Arial" panose="020B0604020202020204" pitchFamily="34" charset="0"/>
              </a:rPr>
              <a:t>по вопросам, связанным 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с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неправильным оформлением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200" dirty="0" smtClean="0">
                <a:latin typeface="Arial" panose="020B0604020202020204" pitchFamily="34" charset="0"/>
              </a:rPr>
              <a:t>участником ГИА экзаменационной 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работы</a:t>
            </a:r>
            <a:r>
              <a:rPr lang="ru-RU" altLang="ru-RU" sz="2200" dirty="0" smtClean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  <a:endParaRPr lang="ru-RU" altLang="ru-RU" sz="2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675642"/>
      </p:ext>
    </p:extLst>
  </p:cSld>
  <p:clrMapOvr>
    <a:masterClrMapping/>
  </p:clrMapOvr>
  <p:transition>
    <p:check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3900" b="1" dirty="0">
                <a:solidFill>
                  <a:srgbClr val="002060"/>
                </a:solidFill>
              </a:rPr>
              <a:t>Апелляция</a:t>
            </a:r>
            <a:endParaRPr lang="ru-RU" sz="3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5"/>
            <a:ext cx="8676456" cy="5544616"/>
          </a:xfrm>
          <a:solidFill>
            <a:srgbClr val="FFFFCC"/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sz="2400" noProof="1"/>
              <a:t>       </a:t>
            </a:r>
            <a:r>
              <a:rPr sz="2400" noProof="1">
                <a:solidFill>
                  <a:srgbClr val="002060"/>
                </a:solidFill>
              </a:rPr>
              <a:t>Апелляцию </a:t>
            </a:r>
            <a:r>
              <a:rPr sz="2400" u="sng" noProof="1">
                <a:solidFill>
                  <a:srgbClr val="002060"/>
                </a:solidFill>
              </a:rPr>
              <a:t>о нарушении установленного порядка проведения </a:t>
            </a:r>
            <a:r>
              <a:rPr sz="2400" noProof="1">
                <a:solidFill>
                  <a:srgbClr val="002060"/>
                </a:solidFill>
              </a:rPr>
              <a:t>ГИА обучающийся </a:t>
            </a:r>
            <a:r>
              <a:rPr sz="2400" b="1" noProof="1">
                <a:solidFill>
                  <a:srgbClr val="002060"/>
                </a:solidFill>
              </a:rPr>
              <a:t>подает в день проведения экзамена</a:t>
            </a:r>
            <a:r>
              <a:rPr sz="2400" noProof="1">
                <a:solidFill>
                  <a:srgbClr val="002060"/>
                </a:solidFill>
              </a:rPr>
              <a:t> по соответствующему учебному предмету уполномоченному представителю ГЭК, </a:t>
            </a:r>
            <a:r>
              <a:rPr sz="2400" b="1" noProof="1">
                <a:solidFill>
                  <a:srgbClr val="002060"/>
                </a:solidFill>
              </a:rPr>
              <a:t>не покидая ППЭ</a:t>
            </a:r>
            <a:r>
              <a:rPr sz="2400" noProof="1">
                <a:solidFill>
                  <a:srgbClr val="002060"/>
                </a:solidFill>
              </a:rPr>
              <a:t>.</a:t>
            </a:r>
          </a:p>
          <a:p>
            <a:pPr marL="0" indent="0" eaLnBrk="1" hangingPunct="1">
              <a:buNone/>
              <a:defRPr/>
            </a:pPr>
            <a:r>
              <a:rPr sz="2400" noProof="1">
                <a:solidFill>
                  <a:srgbClr val="002060"/>
                </a:solidFill>
                <a:latin typeface="Corbel" panose="020B0503020204020204" pitchFamily="34" charset="0"/>
              </a:rPr>
              <a:t>            </a:t>
            </a:r>
            <a:r>
              <a:rPr sz="2400" noProof="1">
                <a:solidFill>
                  <a:srgbClr val="002060"/>
                </a:solidFill>
              </a:rPr>
              <a:t>Апелляцию </a:t>
            </a:r>
            <a:r>
              <a:rPr sz="2400" u="sng" noProof="1">
                <a:solidFill>
                  <a:srgbClr val="002060"/>
                </a:solidFill>
              </a:rPr>
              <a:t>о несогласии с выставленными баллам</a:t>
            </a:r>
            <a:r>
              <a:rPr sz="2400" noProof="1">
                <a:solidFill>
                  <a:srgbClr val="002060"/>
                </a:solidFill>
              </a:rPr>
              <a:t>и обучающиеся подают непосредственно в конфликтную комиссию или </a:t>
            </a:r>
            <a:r>
              <a:rPr sz="2400" b="1" noProof="1">
                <a:solidFill>
                  <a:srgbClr val="002060"/>
                </a:solidFill>
              </a:rPr>
              <a:t>в образовательную организацию</a:t>
            </a:r>
            <a:r>
              <a:rPr sz="2400" noProof="1">
                <a:solidFill>
                  <a:srgbClr val="002060"/>
                </a:solidFill>
              </a:rPr>
              <a:t>, в которой они были допущены в установленном порядке к ГИА. </a:t>
            </a:r>
          </a:p>
          <a:p>
            <a:pPr marL="0" indent="0" eaLnBrk="1" hangingPunct="1">
              <a:buNone/>
              <a:defRPr/>
            </a:pPr>
            <a:r>
              <a:rPr sz="2400" noProof="1" smtClean="0">
                <a:solidFill>
                  <a:srgbClr val="002060"/>
                </a:solidFill>
              </a:rPr>
              <a:t>       </a:t>
            </a:r>
            <a:r>
              <a:rPr sz="2400" noProof="1">
                <a:solidFill>
                  <a:srgbClr val="002060"/>
                </a:solidFill>
              </a:rPr>
              <a:t>Апелляция </a:t>
            </a:r>
            <a:r>
              <a:rPr sz="2400" u="sng" noProof="1">
                <a:solidFill>
                  <a:srgbClr val="002060"/>
                </a:solidFill>
              </a:rPr>
              <a:t>о несогласии с выставленными баллами </a:t>
            </a:r>
            <a:r>
              <a:rPr sz="2400" b="1" noProof="1">
                <a:solidFill>
                  <a:srgbClr val="002060"/>
                </a:solidFill>
              </a:rPr>
              <a:t>подается в течение двух рабочих дней </a:t>
            </a:r>
            <a:r>
              <a:rPr sz="2400" u="sng" noProof="1">
                <a:solidFill>
                  <a:srgbClr val="002060"/>
                </a:solidFill>
              </a:rPr>
              <a:t>со дня объявления результат</a:t>
            </a:r>
            <a:r>
              <a:rPr sz="2400" noProof="1">
                <a:solidFill>
                  <a:srgbClr val="002060"/>
                </a:solidFill>
              </a:rPr>
              <a:t>ов ГИА по соответствующему учебному предмету.</a:t>
            </a:r>
          </a:p>
          <a:p>
            <a:pPr eaLnBrk="1" hangingPunct="1">
              <a:buFont typeface="Wingdings 2" panose="05020102010507070707" pitchFamily="18" charset="2"/>
              <a:buChar char="•"/>
              <a:defRPr/>
            </a:pPr>
            <a:endParaRPr sz="2400" noProof="1"/>
          </a:p>
        </p:txBody>
      </p:sp>
    </p:spTree>
    <p:extLst>
      <p:ext uri="{BB962C8B-B14F-4D97-AF65-F5344CB8AC3E}">
        <p14:creationId xmlns:p14="http://schemas.microsoft.com/office/powerpoint/2010/main" val="1153382779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52128"/>
            <a:ext cx="8460432" cy="5262979"/>
          </a:xfrm>
          <a:prstGeom prst="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sz="2400" noProof="1">
                <a:solidFill>
                  <a:srgbClr val="002060"/>
                </a:solidFill>
              </a:rPr>
              <a:t>   Для рассмотрения апелляций создается конфликтная комиссия.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2400" noProof="1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2400" noProof="1">
                <a:solidFill>
                  <a:srgbClr val="002060"/>
                </a:solidFill>
              </a:rPr>
              <a:t>   При </a:t>
            </a:r>
            <a:r>
              <a:rPr lang="ru-RU" sz="2400" u="sng" noProof="1">
                <a:solidFill>
                  <a:srgbClr val="002060"/>
                </a:solidFill>
              </a:rPr>
              <a:t>рассмотрении апелляции </a:t>
            </a:r>
            <a:r>
              <a:rPr lang="ru-RU" sz="2400" noProof="1">
                <a:solidFill>
                  <a:srgbClr val="002060"/>
                </a:solidFill>
              </a:rPr>
              <a:t>вместо участника </a:t>
            </a:r>
            <a:r>
              <a:rPr lang="ru-RU" sz="2400" noProof="1" smtClean="0">
                <a:solidFill>
                  <a:srgbClr val="002060"/>
                </a:solidFill>
              </a:rPr>
              <a:t>ГИА </a:t>
            </a:r>
            <a:r>
              <a:rPr lang="ru-RU" sz="2400" noProof="1">
                <a:solidFill>
                  <a:srgbClr val="002060"/>
                </a:solidFill>
              </a:rPr>
              <a:t>или вместе с ним могут присутствовать его </a:t>
            </a:r>
            <a:r>
              <a:rPr lang="ru-RU" sz="2400" b="1" noProof="1">
                <a:solidFill>
                  <a:srgbClr val="002060"/>
                </a:solidFill>
              </a:rPr>
              <a:t>родители </a:t>
            </a:r>
            <a:r>
              <a:rPr lang="ru-RU" sz="2400" noProof="1">
                <a:solidFill>
                  <a:srgbClr val="002060"/>
                </a:solidFill>
              </a:rPr>
              <a:t>(законные представители), которые должны иметь при себе документы, удостоверяющие личность.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2400" noProof="1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2400" noProof="1">
                <a:solidFill>
                  <a:srgbClr val="002060"/>
                </a:solidFill>
              </a:rPr>
              <a:t>   При </a:t>
            </a:r>
            <a:r>
              <a:rPr lang="ru-RU" sz="2400" u="sng" noProof="1">
                <a:solidFill>
                  <a:srgbClr val="002060"/>
                </a:solidFill>
              </a:rPr>
              <a:t>рассмотрении апелляции </a:t>
            </a:r>
            <a:r>
              <a:rPr lang="ru-RU" sz="2400" noProof="1">
                <a:solidFill>
                  <a:srgbClr val="002060"/>
                </a:solidFill>
              </a:rPr>
              <a:t>участника </a:t>
            </a:r>
            <a:r>
              <a:rPr lang="ru-RU" sz="2400" noProof="1" smtClean="0">
                <a:solidFill>
                  <a:srgbClr val="002060"/>
                </a:solidFill>
              </a:rPr>
              <a:t>ГИА, </a:t>
            </a:r>
            <a:r>
              <a:rPr lang="ru-RU" sz="2400" noProof="1">
                <a:solidFill>
                  <a:srgbClr val="002060"/>
                </a:solidFill>
              </a:rPr>
              <a:t>которому </a:t>
            </a:r>
            <a:r>
              <a:rPr lang="ru-RU" sz="2400" noProof="1">
                <a:solidFill>
                  <a:srgbClr val="FF0075"/>
                </a:solidFill>
              </a:rPr>
              <a:t>не исполнилось 14 лет, </a:t>
            </a:r>
            <a:r>
              <a:rPr lang="ru-RU" sz="2400" noProof="1">
                <a:solidFill>
                  <a:srgbClr val="002060"/>
                </a:solidFill>
              </a:rPr>
              <a:t>должны присутствовать его</a:t>
            </a:r>
            <a:r>
              <a:rPr lang="ru-RU" sz="2400" b="1" noProof="1">
                <a:solidFill>
                  <a:srgbClr val="002060"/>
                </a:solidFill>
              </a:rPr>
              <a:t> родители </a:t>
            </a:r>
            <a:r>
              <a:rPr lang="ru-RU" sz="2400" noProof="1">
                <a:solidFill>
                  <a:srgbClr val="002060"/>
                </a:solidFill>
              </a:rPr>
              <a:t>(законные представители).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2400" noProof="1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2400" noProof="1">
                <a:solidFill>
                  <a:srgbClr val="002060"/>
                </a:solidFill>
              </a:rPr>
              <a:t>   По </a:t>
            </a:r>
            <a:r>
              <a:rPr lang="ru-RU" sz="2400" u="sng" noProof="1">
                <a:solidFill>
                  <a:srgbClr val="002060"/>
                </a:solidFill>
              </a:rPr>
              <a:t>желанию участника </a:t>
            </a:r>
            <a:r>
              <a:rPr lang="ru-RU" sz="2400" noProof="1" smtClean="0">
                <a:solidFill>
                  <a:srgbClr val="002060"/>
                </a:solidFill>
              </a:rPr>
              <a:t>ГИА </a:t>
            </a:r>
            <a:r>
              <a:rPr lang="ru-RU" sz="2400" noProof="1">
                <a:solidFill>
                  <a:srgbClr val="002060"/>
                </a:solidFill>
              </a:rPr>
              <a:t>его апелляция может быть рассмотрена без его присутствия.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0"/>
            <a:ext cx="5760640" cy="1152128"/>
          </a:xfrm>
          <a:prstGeom prst="rect">
            <a:avLst/>
          </a:prstGeom>
        </p:spPr>
        <p:txBody>
          <a:bodyPr anchor="ctr"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210" algn="ctr" eaLnBrk="1" hangingPunct="1"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lang="ru-RU" sz="4000" b="1" dirty="0">
                <a:solidFill>
                  <a:srgbClr val="002060"/>
                </a:solidFill>
              </a:rPr>
              <a:t>Апелляция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 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1732185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490537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210" algn="ctr" eaLnBrk="1" hangingPunct="1"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lang="ru-RU" sz="39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</a:rPr>
              <a:t>Повторная </a:t>
            </a:r>
            <a:r>
              <a:rPr lang="ru-RU" sz="39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</a:rPr>
              <a:t>аттестация</a:t>
            </a:r>
            <a:endParaRPr lang="ru-RU" sz="39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>
          <a:xfrm>
            <a:off x="611561" y="836712"/>
            <a:ext cx="7776863" cy="5780044"/>
          </a:xfrm>
          <a:solidFill>
            <a:schemeClr val="bg1"/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</a:bodyPr>
          <a:lstStyle/>
          <a:p>
            <a:pPr marL="0" indent="0" algn="just">
              <a:buNone/>
              <a:defRPr/>
            </a:pPr>
            <a:r>
              <a:rPr sz="2200" noProof="1">
                <a:solidFill>
                  <a:srgbClr val="002060"/>
                </a:solidFill>
              </a:rPr>
              <a:t>   Повторно к сдаче ГИА по соответствующему учебному предмету в текущем году по решению ГЭК допускаются следующие обучающиеся:</a:t>
            </a:r>
          </a:p>
          <a:p>
            <a:pPr marL="81280" algn="just">
              <a:buClr>
                <a:srgbClr val="240AE4"/>
              </a:buClr>
              <a:defRPr/>
            </a:pPr>
            <a:r>
              <a:rPr sz="2200" noProof="1">
                <a:solidFill>
                  <a:srgbClr val="002060"/>
                </a:solidFill>
              </a:rPr>
              <a:t>получившие на ГИА </a:t>
            </a:r>
            <a:r>
              <a:rPr sz="2200" b="1" noProof="1">
                <a:solidFill>
                  <a:srgbClr val="FF0000"/>
                </a:solidFill>
              </a:rPr>
              <a:t>неудовлетворительный </a:t>
            </a:r>
            <a:r>
              <a:rPr sz="2200" b="1" noProof="1" smtClean="0">
                <a:solidFill>
                  <a:srgbClr val="FF0000"/>
                </a:solidFill>
              </a:rPr>
              <a:t>результат</a:t>
            </a:r>
            <a:r>
              <a:rPr lang="ru-RU" sz="2200" b="1" noProof="1" smtClean="0">
                <a:solidFill>
                  <a:srgbClr val="FF0000"/>
                </a:solidFill>
              </a:rPr>
              <a:t>:</a:t>
            </a:r>
            <a:r>
              <a:rPr sz="2200" b="1" noProof="1" smtClean="0">
                <a:solidFill>
                  <a:srgbClr val="FF0000"/>
                </a:solidFill>
              </a:rPr>
              <a:t> </a:t>
            </a:r>
            <a:r>
              <a:rPr sz="2200" noProof="1">
                <a:solidFill>
                  <a:srgbClr val="002060"/>
                </a:solidFill>
              </a:rPr>
              <a:t>не более чем по двум учебным предметам (из числа обязательных и предметов по </a:t>
            </a:r>
            <a:r>
              <a:rPr sz="2200" noProof="1" smtClean="0">
                <a:solidFill>
                  <a:srgbClr val="002060"/>
                </a:solidFill>
              </a:rPr>
              <a:t>выбору</a:t>
            </a:r>
            <a:r>
              <a:rPr lang="ru-RU" sz="2200" noProof="1" smtClean="0">
                <a:solidFill>
                  <a:srgbClr val="002060"/>
                </a:solidFill>
              </a:rPr>
              <a:t> – 9 класс</a:t>
            </a:r>
            <a:r>
              <a:rPr sz="2200" noProof="1" smtClean="0">
                <a:solidFill>
                  <a:srgbClr val="002060"/>
                </a:solidFill>
              </a:rPr>
              <a:t>)</a:t>
            </a:r>
            <a:r>
              <a:rPr lang="ru-RU" sz="2200" noProof="1" smtClean="0">
                <a:solidFill>
                  <a:srgbClr val="002060"/>
                </a:solidFill>
              </a:rPr>
              <a:t>, по одному предмету – 11 класс</a:t>
            </a:r>
            <a:r>
              <a:rPr sz="2200" noProof="1" smtClean="0"/>
              <a:t>;</a:t>
            </a:r>
            <a:endParaRPr sz="2200" noProof="1"/>
          </a:p>
          <a:p>
            <a:pPr marL="81280" algn="just">
              <a:buClr>
                <a:srgbClr val="240AE4"/>
              </a:buClr>
              <a:defRPr/>
            </a:pPr>
            <a:r>
              <a:rPr sz="2200" b="1" noProof="1">
                <a:solidFill>
                  <a:srgbClr val="FF0000"/>
                </a:solidFill>
              </a:rPr>
              <a:t>не явившиеся на экзамены по уважительным причинам </a:t>
            </a:r>
            <a:r>
              <a:rPr sz="2200" noProof="1">
                <a:solidFill>
                  <a:srgbClr val="002060"/>
                </a:solidFill>
              </a:rPr>
              <a:t>(болезнь или иные обстоятельства, подтвержденные документально);</a:t>
            </a:r>
          </a:p>
          <a:p>
            <a:pPr marL="81280" algn="just">
              <a:buClr>
                <a:srgbClr val="240AE4"/>
              </a:buClr>
              <a:defRPr/>
            </a:pPr>
            <a:r>
              <a:rPr sz="2200" b="1" noProof="1">
                <a:solidFill>
                  <a:srgbClr val="FF0000"/>
                </a:solidFill>
              </a:rPr>
              <a:t>не завершившие выполнение экзаменационной работы по уважительным причинам </a:t>
            </a:r>
            <a:r>
              <a:rPr sz="2200" noProof="1">
                <a:solidFill>
                  <a:srgbClr val="002060"/>
                </a:solidFill>
              </a:rPr>
              <a:t>(болезнь или иные обстоятельства, подтвержденные документально);</a:t>
            </a:r>
          </a:p>
          <a:p>
            <a:pPr marL="81280" algn="just">
              <a:buClr>
                <a:srgbClr val="240AE4"/>
              </a:buClr>
              <a:defRPr/>
            </a:pPr>
            <a:r>
              <a:rPr lang="ru-RU" sz="2200" b="1" noProof="1" smtClean="0">
                <a:solidFill>
                  <a:srgbClr val="FF0000"/>
                </a:solidFill>
              </a:rPr>
              <a:t>В случае апелляции по некоторым предметам, </a:t>
            </a:r>
            <a:r>
              <a:rPr sz="2200" b="1" noProof="1" smtClean="0">
                <a:solidFill>
                  <a:srgbClr val="FF0000"/>
                </a:solidFill>
              </a:rPr>
              <a:t>апелляция </a:t>
            </a:r>
            <a:r>
              <a:rPr sz="2200" b="1" noProof="1">
                <a:solidFill>
                  <a:srgbClr val="FF0000"/>
                </a:solidFill>
              </a:rPr>
              <a:t>которых </a:t>
            </a:r>
            <a:r>
              <a:rPr sz="2200" noProof="1">
                <a:solidFill>
                  <a:srgbClr val="002060"/>
                </a:solidFill>
              </a:rPr>
              <a:t>о нарушении установленного порядка проведения ГИА конфликтной комиссией </a:t>
            </a:r>
            <a:r>
              <a:rPr sz="2200" b="1" noProof="1">
                <a:solidFill>
                  <a:srgbClr val="FF0000"/>
                </a:solidFill>
              </a:rPr>
              <a:t>была удовлетворена</a:t>
            </a:r>
            <a:r>
              <a:rPr sz="2200" noProof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7113838"/>
      </p:ext>
    </p:extLst>
  </p:cSld>
  <p:clrMapOvr>
    <a:masterClrMapping/>
  </p:clrMapOvr>
  <p:transition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210" algn="ctr" eaLnBrk="1" hangingPunct="1"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</a:rPr>
              <a:t>К повторной сдаче экзаменов </a:t>
            </a:r>
            <a:r>
              <a:rPr lang="ru-RU" sz="3600" b="1" u="sng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</a:rPr>
              <a:t>не </a:t>
            </a:r>
            <a:r>
              <a:rPr lang="ru-RU" sz="3600" b="1" u="sng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</a:rPr>
              <a:t>допускаются:</a:t>
            </a:r>
            <a:endParaRPr lang="ru-RU" sz="3600" b="1" u="sng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00200"/>
            <a:ext cx="8352928" cy="4524315"/>
          </a:xfrm>
        </p:spPr>
        <p:txBody>
          <a:bodyPr wrap="square">
            <a:spAutoFit/>
          </a:bodyPr>
          <a:lstStyle/>
          <a:p>
            <a:pPr marL="0" indent="0">
              <a:spcBef>
                <a:spcPct val="0"/>
              </a:spcBef>
              <a:buClr>
                <a:srgbClr val="240AE4"/>
              </a:buClr>
              <a:buNone/>
            </a:pP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</a:rPr>
              <a:t>  </a:t>
            </a:r>
          </a:p>
          <a:p>
            <a:pPr marL="0" indent="0">
              <a:spcBef>
                <a:spcPct val="0"/>
              </a:spcBef>
              <a:buClr>
                <a:srgbClr val="240AE4"/>
              </a:buClr>
              <a:buNone/>
            </a:pPr>
            <a:endParaRPr lang="ru-RU" altLang="ru-RU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Clr>
                <a:srgbClr val="240AE4"/>
              </a:buClr>
              <a:buNone/>
            </a:pP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</a:rPr>
              <a:t>     обучающиеся, </a:t>
            </a:r>
            <a:r>
              <a:rPr lang="ru-RU" altLang="ru-RU" b="1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удаленные с экзамена за нарушение 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</a:rPr>
              <a:t>установленного порядка проведения ГИА;</a:t>
            </a:r>
          </a:p>
          <a:p>
            <a:pPr marL="0" indent="0" algn="just">
              <a:spcBef>
                <a:spcPct val="0"/>
              </a:spcBef>
              <a:buClr>
                <a:srgbClr val="240AE4"/>
              </a:buClr>
              <a:buNone/>
            </a:pP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</a:rPr>
              <a:t>     обучающиеся, </a:t>
            </a:r>
            <a:r>
              <a:rPr lang="ru-RU" altLang="ru-RU" b="1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результаты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</a:rPr>
              <a:t>которых были </a:t>
            </a:r>
            <a:r>
              <a:rPr lang="ru-RU" altLang="ru-RU" b="1" u="sng" dirty="0" smtClean="0">
                <a:solidFill>
                  <a:srgbClr val="002060"/>
                </a:solidFill>
                <a:latin typeface="Arial" panose="020B0604020202020204" pitchFamily="34" charset="0"/>
              </a:rPr>
              <a:t>аннулированы ГЭК 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</a:rPr>
              <a:t>за нарушение ими установленного порядка проведения ГИА.</a:t>
            </a:r>
            <a:endParaRPr lang="ru-RU" alt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638"/>
            <a:ext cx="1727548" cy="147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1022700726"/>
      </p:ext>
    </p:extLst>
  </p:cSld>
  <p:clrMapOvr>
    <a:masterClrMapping/>
  </p:clrMapOvr>
  <p:transition>
    <p:blinds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210">
              <a:buClr>
                <a:schemeClr val="accent1"/>
              </a:buClr>
              <a:buSzPct val="80000"/>
              <a:defRPr/>
            </a:pPr>
            <a:r>
              <a:rPr lang="ru-RU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</a:rPr>
              <a:t>Повторная аттестация</a:t>
            </a:r>
          </a:p>
        </p:txBody>
      </p:sp>
      <p:sp>
        <p:nvSpPr>
          <p:cNvPr id="43011" name="Объект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0963" indent="0" algn="just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700" dirty="0" smtClean="0">
                <a:solidFill>
                  <a:srgbClr val="002060"/>
                </a:solidFill>
                <a:latin typeface="Arial" panose="020B0604020202020204" pitchFamily="34" charset="0"/>
              </a:rPr>
              <a:t>Обучающимся, </a:t>
            </a:r>
          </a:p>
          <a:p>
            <a:pPr marL="80963" indent="0" algn="just" eaLnBrk="1" hangingPunct="1">
              <a:lnSpc>
                <a:spcPct val="80000"/>
              </a:lnSpc>
              <a:buClr>
                <a:srgbClr val="240AE4"/>
              </a:buClr>
              <a:buFont typeface="Wingdings" panose="05000000000000000000" pitchFamily="2" charset="2"/>
              <a:buChar char="Ø"/>
            </a:pPr>
            <a:r>
              <a:rPr lang="ru-RU" altLang="ru-RU" sz="27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не завершившим </a:t>
            </a:r>
            <a:r>
              <a:rPr lang="ru-RU" altLang="ru-RU" sz="2700" dirty="0" smtClean="0">
                <a:solidFill>
                  <a:srgbClr val="002060"/>
                </a:solidFill>
                <a:latin typeface="Arial" panose="020B0604020202020204" pitchFamily="34" charset="0"/>
              </a:rPr>
              <a:t>основного общего образования </a:t>
            </a:r>
          </a:p>
          <a:p>
            <a:pPr marL="80963" indent="0" algn="just" eaLnBrk="1" hangingPunct="1">
              <a:lnSpc>
                <a:spcPct val="80000"/>
              </a:lnSpc>
              <a:buClr>
                <a:srgbClr val="240AE4"/>
              </a:buClr>
              <a:buFont typeface="Wingdings" panose="05000000000000000000" pitchFamily="2" charset="2"/>
              <a:buChar char="Ø"/>
            </a:pPr>
            <a:r>
              <a:rPr lang="ru-RU" altLang="ru-RU" sz="27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не прошедшим </a:t>
            </a:r>
            <a:r>
              <a:rPr lang="ru-RU" altLang="ru-RU" sz="2700" dirty="0" smtClean="0">
                <a:solidFill>
                  <a:srgbClr val="002060"/>
                </a:solidFill>
                <a:latin typeface="Arial" panose="020B0604020202020204" pitchFamily="34" charset="0"/>
              </a:rPr>
              <a:t>ГИА или получившим на ГИА неудовлетворительные результаты</a:t>
            </a:r>
            <a:r>
              <a:rPr lang="ru-RU" altLang="ru-RU" sz="2700" dirty="0" smtClean="0">
                <a:latin typeface="Arial" panose="020B0604020202020204" pitchFamily="34" charset="0"/>
              </a:rPr>
              <a:t> </a:t>
            </a:r>
            <a:r>
              <a:rPr lang="ru-RU" altLang="ru-RU" sz="27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более чем по двум учебным предметам</a:t>
            </a:r>
            <a:r>
              <a:rPr lang="ru-RU" altLang="ru-RU" sz="2700" dirty="0" smtClean="0">
                <a:latin typeface="Arial" panose="020B0604020202020204" pitchFamily="34" charset="0"/>
              </a:rPr>
              <a:t> </a:t>
            </a:r>
          </a:p>
          <a:p>
            <a:pPr marL="80963" indent="0" algn="just" eaLnBrk="1" hangingPunct="1">
              <a:lnSpc>
                <a:spcPct val="80000"/>
              </a:lnSpc>
              <a:buClr>
                <a:srgbClr val="240AE4"/>
              </a:buClr>
              <a:buFont typeface="Wingdings" panose="05000000000000000000" pitchFamily="2" charset="2"/>
              <a:buChar char="Ø"/>
            </a:pPr>
            <a:r>
              <a:rPr lang="ru-RU" altLang="ru-RU" sz="2700" dirty="0" smtClean="0">
                <a:solidFill>
                  <a:srgbClr val="002060"/>
                </a:solidFill>
                <a:latin typeface="Arial" panose="020B0604020202020204" pitchFamily="34" charset="0"/>
              </a:rPr>
              <a:t>либо получившим </a:t>
            </a:r>
            <a:r>
              <a:rPr lang="ru-RU" altLang="ru-RU" sz="27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повторно неудовлетворительные результаты по двум учебным предметам</a:t>
            </a:r>
            <a:r>
              <a:rPr lang="ru-RU" altLang="ru-RU" sz="2700" dirty="0" smtClean="0">
                <a:latin typeface="Arial" panose="020B0604020202020204" pitchFamily="34" charset="0"/>
              </a:rPr>
              <a:t> </a:t>
            </a:r>
            <a:r>
              <a:rPr lang="ru-RU" altLang="ru-RU" sz="2700" dirty="0" smtClean="0">
                <a:solidFill>
                  <a:srgbClr val="002060"/>
                </a:solidFill>
                <a:latin typeface="Arial" panose="020B0604020202020204" pitchFamily="34" charset="0"/>
              </a:rPr>
              <a:t>на ГИА в дополнительные сроки, предоставляется право пройти ГИА по соответствующим учебным предметам </a:t>
            </a:r>
            <a:r>
              <a:rPr lang="ru-RU" altLang="ru-RU" sz="2700" b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не ранее 1 сентября 202</a:t>
            </a:r>
            <a:r>
              <a:rPr lang="en-US" altLang="ru-RU" sz="2700" b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r>
              <a:rPr lang="ru-RU" altLang="ru-RU" sz="2700" b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  <a:endParaRPr lang="ru-RU" altLang="ru-RU" sz="27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68057"/>
      </p:ext>
    </p:extLst>
  </p:cSld>
  <p:clrMapOvr>
    <a:masterClrMapping/>
  </p:clrMapOvr>
  <p:transition>
    <p:checke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865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petsyug.ru/upload/iblock/524/sy5zk7tigvudoafxeh5i0g928ixh3kzf/4ebd56cb_de8e_11ed_8e30_5ef3fca6a8f4_66bb2d60_de8e_11ed_8e30_5ef3fca6a8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25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21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62626"/>
            <a:ext cx="8616957" cy="646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88640"/>
            <a:ext cx="8544949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892480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Формы проведения ГИА за курс основной школы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416824" cy="46085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ГИА в форме ОГЭ и (или) ГВЭ включает в себя четыре экзамена по следующим учебным предметам: экзамены по русскому языку и математике – обязательные учебные предметы), а также экзамены  по выбору обучающегося по двум учебным предметам из числа учебных предметов: физика, химия, биология, литература, география, история, обществознание, иностранные языки, информатика. (</a:t>
            </a:r>
            <a:r>
              <a:rPr lang="ru-RU" sz="2400" b="1" dirty="0" smtClean="0">
                <a:solidFill>
                  <a:srgbClr val="002060"/>
                </a:solidFill>
              </a:rPr>
              <a:t>Пункт 7 </a:t>
            </a:r>
            <a:r>
              <a:rPr lang="ru-RU" sz="2400" b="1" dirty="0">
                <a:solidFill>
                  <a:srgbClr val="002060"/>
                </a:solidFill>
              </a:rPr>
              <a:t>Порядка проведения государственной итоговой аттестации по образовательным программам </a:t>
            </a:r>
            <a:r>
              <a:rPr lang="ru-RU" sz="2400" b="1" dirty="0" smtClean="0">
                <a:solidFill>
                  <a:srgbClr val="002060"/>
                </a:solidFill>
              </a:rPr>
              <a:t>основного </a:t>
            </a:r>
            <a:r>
              <a:rPr lang="ru-RU" sz="2400" b="1" dirty="0">
                <a:solidFill>
                  <a:srgbClr val="002060"/>
                </a:solidFill>
              </a:rPr>
              <a:t>общего </a:t>
            </a:r>
            <a:r>
              <a:rPr lang="ru-RU" sz="2400" b="1" dirty="0" smtClean="0">
                <a:solidFill>
                  <a:srgbClr val="002060"/>
                </a:solidFill>
              </a:rPr>
              <a:t>образования)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ГИА в форме ГВЭ проводится с использованием текстов, тем, заданий, билетов – для обучающихся с ограниченными возможностями здоровья, обучающихся – детей-инвалидов, осваивающих образовательные программы основного общего образования </a:t>
            </a:r>
            <a:r>
              <a:rPr lang="ru-RU" sz="2400" dirty="0">
                <a:solidFill>
                  <a:schemeClr val="tx1"/>
                </a:solidFill>
              </a:rPr>
              <a:t>(</a:t>
            </a:r>
            <a:r>
              <a:rPr lang="ru-RU" sz="2400" b="1" dirty="0">
                <a:solidFill>
                  <a:srgbClr val="002060"/>
                </a:solidFill>
              </a:rPr>
              <a:t>Пункт </a:t>
            </a:r>
            <a:r>
              <a:rPr lang="ru-RU" sz="2400" b="1" dirty="0" smtClean="0">
                <a:solidFill>
                  <a:srgbClr val="002060"/>
                </a:solidFill>
              </a:rPr>
              <a:t>6»б» </a:t>
            </a:r>
            <a:r>
              <a:rPr lang="ru-RU" sz="2400" b="1" dirty="0">
                <a:solidFill>
                  <a:srgbClr val="002060"/>
                </a:solidFill>
              </a:rPr>
              <a:t>Порядка проведения государственной итоговой аттестации по образовательным программам основного общего образования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9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Условия допуска к ГИА </a:t>
            </a:r>
            <a:r>
              <a:rPr lang="ru-RU" sz="2800" b="1" dirty="0">
                <a:solidFill>
                  <a:srgbClr val="002060"/>
                </a:solidFill>
              </a:rPr>
              <a:t>по образовательным программам </a:t>
            </a:r>
            <a:r>
              <a:rPr lang="ru-RU" sz="2800" b="1" dirty="0" smtClean="0">
                <a:solidFill>
                  <a:srgbClr val="002060"/>
                </a:solidFill>
              </a:rPr>
              <a:t>основного </a:t>
            </a:r>
            <a:r>
              <a:rPr lang="ru-RU" sz="2800" b="1" dirty="0">
                <a:solidFill>
                  <a:srgbClr val="002060"/>
                </a:solidFill>
              </a:rPr>
              <a:t>общего образования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416824" cy="364996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К Государственной итоговой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аттестации допускаются обучающиеся, не имеющие академической задолженности, в полном объёме выполнившие учебный план или индивидуальный учебный план (имеющие годовые отметки по всем учебным предметам учебного плана за 9 класс не ниже удовлетворительных), </a:t>
            </a:r>
            <a:r>
              <a:rPr lang="ru-RU" sz="2400" b="1" dirty="0" smtClean="0">
                <a:solidFill>
                  <a:schemeClr val="tx1"/>
                </a:solidFill>
              </a:rPr>
              <a:t>а также имеющие результат «зачёт» за итоговое собеседование по русскому языку</a:t>
            </a:r>
            <a:r>
              <a:rPr lang="ru-RU" sz="2400" dirty="0" smtClean="0">
                <a:solidFill>
                  <a:schemeClr val="tx1"/>
                </a:solidFill>
              </a:rPr>
              <a:t>. (</a:t>
            </a:r>
            <a:r>
              <a:rPr lang="ru-RU" sz="2400" b="1" dirty="0" smtClean="0">
                <a:solidFill>
                  <a:srgbClr val="002060"/>
                </a:solidFill>
              </a:rPr>
              <a:t>Пункт 11 </a:t>
            </a:r>
            <a:r>
              <a:rPr lang="ru-RU" sz="2400" b="1" dirty="0">
                <a:solidFill>
                  <a:srgbClr val="002060"/>
                </a:solidFill>
              </a:rPr>
              <a:t>Порядка проведения государственной итоговой аттестации по образовательным программам </a:t>
            </a:r>
            <a:r>
              <a:rPr lang="ru-RU" sz="2400" b="1" dirty="0" smtClean="0">
                <a:solidFill>
                  <a:srgbClr val="002060"/>
                </a:solidFill>
              </a:rPr>
              <a:t>основного </a:t>
            </a:r>
            <a:r>
              <a:rPr lang="ru-RU" sz="2400" b="1" dirty="0">
                <a:solidFill>
                  <a:srgbClr val="002060"/>
                </a:solidFill>
              </a:rPr>
              <a:t>общего </a:t>
            </a:r>
            <a:r>
              <a:rPr lang="ru-RU" sz="2400" b="1" dirty="0" smtClean="0">
                <a:solidFill>
                  <a:srgbClr val="002060"/>
                </a:solidFill>
              </a:rPr>
              <a:t>образования)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60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332656"/>
            <a:ext cx="8448939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87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5"/>
          <p:cNvSpPr>
            <a:spLocks noChangeArrowheads="1"/>
          </p:cNvSpPr>
          <p:nvPr/>
        </p:nvSpPr>
        <p:spPr bwMode="auto">
          <a:xfrm>
            <a:off x="683568" y="2060575"/>
            <a:ext cx="8064896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ADD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ru-RU" altLang="ru-RU" sz="2800" b="1" i="1" dirty="0">
                <a:solidFill>
                  <a:srgbClr val="002060"/>
                </a:solidFill>
                <a:latin typeface="Arial" panose="020B0604020202020204" pitchFamily="34" charset="0"/>
              </a:rPr>
              <a:t>                         </a:t>
            </a:r>
            <a:endParaRPr lang="ru-RU" altLang="ru-RU" sz="2800" b="1" i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ru-RU" altLang="ru-RU" sz="28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ru-RU" altLang="ru-RU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Решение </a:t>
            </a:r>
            <a:r>
              <a:rPr lang="ru-RU" altLang="ru-RU" b="1" i="1" dirty="0">
                <a:solidFill>
                  <a:srgbClr val="002060"/>
                </a:solidFill>
                <a:latin typeface="Arial" panose="020B0604020202020204" pitchFamily="34" charset="0"/>
              </a:rPr>
              <a:t>о допуске к государственной итоговой аттестации принимается педагогическим советом образовательной организации 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404664"/>
            <a:ext cx="4737785" cy="76944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j-ea"/>
                <a:cs typeface="+mj-cs"/>
              </a:rPr>
              <a:t>Участники ГИА</a:t>
            </a:r>
            <a:endParaRPr lang="ru-RU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8" name="Picture 2" descr="d:\Desktop\рабочий стол, 2016-2017 уч. год\Аналитика\1 четверть 2016-2017 уч. год\331578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3024188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279237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1584</Words>
  <Application>Microsoft Office PowerPoint</Application>
  <PresentationFormat>Экран (4:3)</PresentationFormat>
  <Paragraphs>166</Paragraphs>
  <Slides>27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宋体</vt:lpstr>
      <vt:lpstr>Arial</vt:lpstr>
      <vt:lpstr>Calibri</vt:lpstr>
      <vt:lpstr>Corbel</vt:lpstr>
      <vt:lpstr>华文中宋</vt:lpstr>
      <vt:lpstr>Verdana</vt:lpstr>
      <vt:lpstr>Wingdings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проведения ГИА за курс основной школы</vt:lpstr>
      <vt:lpstr>Условия допуска к ГИА по образовательным программам основного общего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проведения ГИА </vt:lpstr>
      <vt:lpstr>Допуск участников ГИА</vt:lpstr>
      <vt:lpstr>Обработка, проверка экзаменационных работ участников ГИА и их оценивание</vt:lpstr>
      <vt:lpstr> Обработка и проверка экзаменационных работ должны завершиться в следующие сроки: </vt:lpstr>
      <vt:lpstr>Утверждение, изменение и (или) аннулирование результатов ГИА</vt:lpstr>
      <vt:lpstr>Оценка результатов ГИА</vt:lpstr>
      <vt:lpstr>Презентация PowerPoint</vt:lpstr>
      <vt:lpstr>Апелляция</vt:lpstr>
      <vt:lpstr>Апелляция</vt:lpstr>
      <vt:lpstr>Апелляция</vt:lpstr>
      <vt:lpstr>Презентация PowerPoint</vt:lpstr>
      <vt:lpstr>Повторная аттестация</vt:lpstr>
      <vt:lpstr>К повторной сдаче экзаменов не допускаются:</vt:lpstr>
      <vt:lpstr>Повторная аттестация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Директор</cp:lastModifiedBy>
  <cp:revision>124</cp:revision>
  <cp:lastPrinted>2019-10-10T06:02:04Z</cp:lastPrinted>
  <dcterms:created xsi:type="dcterms:W3CDTF">2016-01-21T14:38:06Z</dcterms:created>
  <dcterms:modified xsi:type="dcterms:W3CDTF">2023-11-20T11:58:44Z</dcterms:modified>
</cp:coreProperties>
</file>